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</p:sldIdLst>
  <p:sldSz cx="18288000" cy="10287000"/>
  <p:notesSz cx="6858000" cy="9144000"/>
  <p:embeddedFontLst>
    <p:embeddedFont>
      <p:font typeface="Open Sans" panose="020B0604020202020204" charset="0"/>
      <p:regular r:id="rId17"/>
    </p:embeddedFont>
    <p:embeddedFont>
      <p:font typeface="Lato" panose="020F0502020204030203" pitchFamily="34" charset="0"/>
      <p:regular r:id="rId18"/>
      <p:bold r:id="rId19"/>
    </p:embeddedFont>
    <p:embeddedFont>
      <p:font typeface="Paytone One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Lato Bold" panose="020F0802020204030203" pitchFamily="34" charset="0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78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12.sv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sv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9.png"/><Relationship Id="rId4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1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2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19.png"/><Relationship Id="rId4" Type="http://schemas.openxmlformats.org/officeDocument/2006/relationships/image" Target="../media/image32.sv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sv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2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A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39619" y="-1051404"/>
            <a:ext cx="8439362" cy="6030308"/>
          </a:xfrm>
          <a:custGeom>
            <a:avLst/>
            <a:gdLst/>
            <a:ahLst/>
            <a:cxnLst/>
            <a:rect l="l" t="t" r="r" b="b"/>
            <a:pathLst>
              <a:path w="8439362" h="6030308">
                <a:moveTo>
                  <a:pt x="0" y="0"/>
                </a:moveTo>
                <a:lnTo>
                  <a:pt x="8439362" y="0"/>
                </a:lnTo>
                <a:lnTo>
                  <a:pt x="8439362" y="6030308"/>
                </a:lnTo>
                <a:lnTo>
                  <a:pt x="0" y="6030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H="1">
            <a:off x="-3303437" y="7652673"/>
            <a:ext cx="8439362" cy="6030308"/>
          </a:xfrm>
          <a:custGeom>
            <a:avLst/>
            <a:gdLst/>
            <a:ahLst/>
            <a:cxnLst/>
            <a:rect l="l" t="t" r="r" b="b"/>
            <a:pathLst>
              <a:path w="8439362" h="6030308">
                <a:moveTo>
                  <a:pt x="8439361" y="0"/>
                </a:moveTo>
                <a:lnTo>
                  <a:pt x="0" y="0"/>
                </a:lnTo>
                <a:lnTo>
                  <a:pt x="0" y="6030307"/>
                </a:lnTo>
                <a:lnTo>
                  <a:pt x="8439361" y="6030307"/>
                </a:lnTo>
                <a:lnTo>
                  <a:pt x="843936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152076" y="7652673"/>
            <a:ext cx="8170623" cy="8096345"/>
          </a:xfrm>
          <a:custGeom>
            <a:avLst/>
            <a:gdLst/>
            <a:ahLst/>
            <a:cxnLst/>
            <a:rect l="l" t="t" r="r" b="b"/>
            <a:pathLst>
              <a:path w="8170623" h="8096345">
                <a:moveTo>
                  <a:pt x="0" y="0"/>
                </a:moveTo>
                <a:lnTo>
                  <a:pt x="8170623" y="0"/>
                </a:lnTo>
                <a:lnTo>
                  <a:pt x="8170623" y="8096344"/>
                </a:lnTo>
                <a:lnTo>
                  <a:pt x="0" y="80963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-3034699" y="-5461944"/>
            <a:ext cx="8170623" cy="8096345"/>
          </a:xfrm>
          <a:custGeom>
            <a:avLst/>
            <a:gdLst/>
            <a:ahLst/>
            <a:cxnLst/>
            <a:rect l="l" t="t" r="r" b="b"/>
            <a:pathLst>
              <a:path w="8170623" h="8096345">
                <a:moveTo>
                  <a:pt x="0" y="0"/>
                </a:moveTo>
                <a:lnTo>
                  <a:pt x="8170623" y="0"/>
                </a:lnTo>
                <a:lnTo>
                  <a:pt x="8170623" y="8096344"/>
                </a:lnTo>
                <a:lnTo>
                  <a:pt x="0" y="80963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359273" y="3557340"/>
            <a:ext cx="13569454" cy="1592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635"/>
              </a:lnSpc>
            </a:pPr>
            <a:r>
              <a:rPr lang="en-US" sz="10618">
                <a:solidFill>
                  <a:srgbClr val="FFCA04"/>
                </a:solidFill>
                <a:latin typeface="Paytone One"/>
              </a:rPr>
              <a:t>REACT HOOKS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38845" y="2884240"/>
            <a:ext cx="9610311" cy="654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424"/>
              </a:lnSpc>
              <a:spcBef>
                <a:spcPct val="0"/>
              </a:spcBef>
            </a:pPr>
            <a:r>
              <a:rPr lang="en-US" sz="3499">
                <a:solidFill>
                  <a:srgbClr val="FFD7F3"/>
                </a:solidFill>
                <a:latin typeface="Lato"/>
              </a:rPr>
              <a:t>Intro to React</a:t>
            </a:r>
          </a:p>
        </p:txBody>
      </p:sp>
      <p:sp>
        <p:nvSpPr>
          <p:cNvPr id="8" name="Freeform 8"/>
          <p:cNvSpPr/>
          <p:nvPr/>
        </p:nvSpPr>
        <p:spPr>
          <a:xfrm>
            <a:off x="-10403804" y="3631744"/>
            <a:ext cx="13621281" cy="1609788"/>
          </a:xfrm>
          <a:custGeom>
            <a:avLst/>
            <a:gdLst/>
            <a:ahLst/>
            <a:cxnLst/>
            <a:rect l="l" t="t" r="r" b="b"/>
            <a:pathLst>
              <a:path w="13621281" h="1609788">
                <a:moveTo>
                  <a:pt x="0" y="0"/>
                </a:moveTo>
                <a:lnTo>
                  <a:pt x="13621281" y="0"/>
                </a:lnTo>
                <a:lnTo>
                  <a:pt x="13621281" y="1609787"/>
                </a:lnTo>
                <a:lnTo>
                  <a:pt x="0" y="16097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400000">
            <a:off x="9077934" y="9031472"/>
            <a:ext cx="4747840" cy="1990241"/>
          </a:xfrm>
          <a:custGeom>
            <a:avLst/>
            <a:gdLst/>
            <a:ahLst/>
            <a:cxnLst/>
            <a:rect l="l" t="t" r="r" b="b"/>
            <a:pathLst>
              <a:path w="4747840" h="1990241">
                <a:moveTo>
                  <a:pt x="0" y="0"/>
                </a:moveTo>
                <a:lnTo>
                  <a:pt x="4747840" y="0"/>
                </a:lnTo>
                <a:lnTo>
                  <a:pt x="4747840" y="1990241"/>
                </a:lnTo>
                <a:lnTo>
                  <a:pt x="0" y="19902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r="-254698"/>
            </a:stretch>
          </a:blipFill>
        </p:spPr>
      </p:sp>
      <p:sp>
        <p:nvSpPr>
          <p:cNvPr id="10" name="Freeform 10"/>
          <p:cNvSpPr/>
          <p:nvPr/>
        </p:nvSpPr>
        <p:spPr>
          <a:xfrm rot="5400000">
            <a:off x="7425581" y="9031472"/>
            <a:ext cx="4747840" cy="1990241"/>
          </a:xfrm>
          <a:custGeom>
            <a:avLst/>
            <a:gdLst/>
            <a:ahLst/>
            <a:cxnLst/>
            <a:rect l="l" t="t" r="r" b="b"/>
            <a:pathLst>
              <a:path w="4747840" h="1990241">
                <a:moveTo>
                  <a:pt x="0" y="0"/>
                </a:moveTo>
                <a:lnTo>
                  <a:pt x="4747840" y="0"/>
                </a:lnTo>
                <a:lnTo>
                  <a:pt x="4747840" y="1990241"/>
                </a:lnTo>
                <a:lnTo>
                  <a:pt x="0" y="19902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 r="-254698"/>
            </a:stretch>
          </a:blipFill>
        </p:spPr>
      </p:sp>
      <p:sp>
        <p:nvSpPr>
          <p:cNvPr id="11" name="Freeform 11"/>
          <p:cNvSpPr/>
          <p:nvPr/>
        </p:nvSpPr>
        <p:spPr>
          <a:xfrm rot="5400000">
            <a:off x="193726" y="-5651784"/>
            <a:ext cx="13621281" cy="1609788"/>
          </a:xfrm>
          <a:custGeom>
            <a:avLst/>
            <a:gdLst/>
            <a:ahLst/>
            <a:cxnLst/>
            <a:rect l="l" t="t" r="r" b="b"/>
            <a:pathLst>
              <a:path w="13621281" h="1609788">
                <a:moveTo>
                  <a:pt x="0" y="0"/>
                </a:moveTo>
                <a:lnTo>
                  <a:pt x="13621281" y="0"/>
                </a:lnTo>
                <a:lnTo>
                  <a:pt x="13621281" y="1609788"/>
                </a:lnTo>
                <a:lnTo>
                  <a:pt x="0" y="16097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5400000">
            <a:off x="2183966" y="-4981134"/>
            <a:ext cx="13621281" cy="1609788"/>
          </a:xfrm>
          <a:custGeom>
            <a:avLst/>
            <a:gdLst/>
            <a:ahLst/>
            <a:cxnLst/>
            <a:rect l="l" t="t" r="r" b="b"/>
            <a:pathLst>
              <a:path w="13621281" h="1609788">
                <a:moveTo>
                  <a:pt x="0" y="0"/>
                </a:moveTo>
                <a:lnTo>
                  <a:pt x="13621281" y="0"/>
                </a:lnTo>
                <a:lnTo>
                  <a:pt x="13621281" y="1609788"/>
                </a:lnTo>
                <a:lnTo>
                  <a:pt x="0" y="16097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A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1924725" y="4488873"/>
            <a:ext cx="10287000" cy="1309255"/>
          </a:xfrm>
          <a:custGeom>
            <a:avLst/>
            <a:gdLst/>
            <a:ahLst/>
            <a:cxnLst/>
            <a:rect l="l" t="t" r="r" b="b"/>
            <a:pathLst>
              <a:path w="10287000" h="1309255">
                <a:moveTo>
                  <a:pt x="0" y="0"/>
                </a:moveTo>
                <a:lnTo>
                  <a:pt x="10287000" y="0"/>
                </a:lnTo>
                <a:lnTo>
                  <a:pt x="10287000" y="1309254"/>
                </a:lnTo>
                <a:lnTo>
                  <a:pt x="0" y="1309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040513" y="3507607"/>
            <a:ext cx="8423906" cy="5464971"/>
          </a:xfrm>
          <a:custGeom>
            <a:avLst/>
            <a:gdLst/>
            <a:ahLst/>
            <a:cxnLst/>
            <a:rect l="l" t="t" r="r" b="b"/>
            <a:pathLst>
              <a:path w="8423906" h="5464971">
                <a:moveTo>
                  <a:pt x="0" y="0"/>
                </a:moveTo>
                <a:lnTo>
                  <a:pt x="8423906" y="0"/>
                </a:lnTo>
                <a:lnTo>
                  <a:pt x="8423906" y="5464972"/>
                </a:lnTo>
                <a:lnTo>
                  <a:pt x="0" y="5464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112800" y="804917"/>
            <a:ext cx="6279334" cy="1318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53"/>
              </a:lnSpc>
              <a:spcBef>
                <a:spcPct val="0"/>
              </a:spcBef>
            </a:pPr>
            <a:r>
              <a:rPr lang="en-US" sz="8700">
                <a:solidFill>
                  <a:srgbClr val="FFCA04"/>
                </a:solidFill>
                <a:latin typeface="Paytone One"/>
              </a:rPr>
              <a:t>USE EFFECT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A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01868" y="3575693"/>
            <a:ext cx="3048170" cy="1053466"/>
            <a:chOff x="0" y="0"/>
            <a:chExt cx="802810" cy="2774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02810" cy="277456"/>
            </a:xfrm>
            <a:custGeom>
              <a:avLst/>
              <a:gdLst/>
              <a:ahLst/>
              <a:cxnLst/>
              <a:rect l="l" t="t" r="r" b="b"/>
              <a:pathLst>
                <a:path w="802810" h="277456">
                  <a:moveTo>
                    <a:pt x="35558" y="0"/>
                  </a:moveTo>
                  <a:lnTo>
                    <a:pt x="767252" y="0"/>
                  </a:lnTo>
                  <a:cubicBezTo>
                    <a:pt x="776683" y="0"/>
                    <a:pt x="785727" y="3746"/>
                    <a:pt x="792395" y="10415"/>
                  </a:cubicBezTo>
                  <a:cubicBezTo>
                    <a:pt x="799064" y="17083"/>
                    <a:pt x="802810" y="26127"/>
                    <a:pt x="802810" y="35558"/>
                  </a:cubicBezTo>
                  <a:lnTo>
                    <a:pt x="802810" y="241898"/>
                  </a:lnTo>
                  <a:cubicBezTo>
                    <a:pt x="802810" y="261536"/>
                    <a:pt x="786890" y="277456"/>
                    <a:pt x="767252" y="277456"/>
                  </a:cubicBezTo>
                  <a:lnTo>
                    <a:pt x="35558" y="277456"/>
                  </a:lnTo>
                  <a:cubicBezTo>
                    <a:pt x="26127" y="277456"/>
                    <a:pt x="17083" y="273710"/>
                    <a:pt x="10415" y="267041"/>
                  </a:cubicBezTo>
                  <a:cubicBezTo>
                    <a:pt x="3746" y="260373"/>
                    <a:pt x="0" y="251329"/>
                    <a:pt x="0" y="241898"/>
                  </a:cubicBezTo>
                  <a:lnTo>
                    <a:pt x="0" y="35558"/>
                  </a:lnTo>
                  <a:cubicBezTo>
                    <a:pt x="0" y="26127"/>
                    <a:pt x="3746" y="17083"/>
                    <a:pt x="10415" y="10415"/>
                  </a:cubicBezTo>
                  <a:cubicBezTo>
                    <a:pt x="17083" y="3746"/>
                    <a:pt x="26127" y="0"/>
                    <a:pt x="35558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>
              <a:solidFill>
                <a:srgbClr val="FFD7F3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02810" cy="325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401868" y="5631812"/>
            <a:ext cx="3048170" cy="1053466"/>
            <a:chOff x="0" y="0"/>
            <a:chExt cx="802810" cy="2774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02810" cy="277456"/>
            </a:xfrm>
            <a:custGeom>
              <a:avLst/>
              <a:gdLst/>
              <a:ahLst/>
              <a:cxnLst/>
              <a:rect l="l" t="t" r="r" b="b"/>
              <a:pathLst>
                <a:path w="802810" h="277456">
                  <a:moveTo>
                    <a:pt x="35558" y="0"/>
                  </a:moveTo>
                  <a:lnTo>
                    <a:pt x="767252" y="0"/>
                  </a:lnTo>
                  <a:cubicBezTo>
                    <a:pt x="776683" y="0"/>
                    <a:pt x="785727" y="3746"/>
                    <a:pt x="792395" y="10415"/>
                  </a:cubicBezTo>
                  <a:cubicBezTo>
                    <a:pt x="799064" y="17083"/>
                    <a:pt x="802810" y="26127"/>
                    <a:pt x="802810" y="35558"/>
                  </a:cubicBezTo>
                  <a:lnTo>
                    <a:pt x="802810" y="241898"/>
                  </a:lnTo>
                  <a:cubicBezTo>
                    <a:pt x="802810" y="261536"/>
                    <a:pt x="786890" y="277456"/>
                    <a:pt x="767252" y="277456"/>
                  </a:cubicBezTo>
                  <a:lnTo>
                    <a:pt x="35558" y="277456"/>
                  </a:lnTo>
                  <a:cubicBezTo>
                    <a:pt x="26127" y="277456"/>
                    <a:pt x="17083" y="273710"/>
                    <a:pt x="10415" y="267041"/>
                  </a:cubicBezTo>
                  <a:cubicBezTo>
                    <a:pt x="3746" y="260373"/>
                    <a:pt x="0" y="251329"/>
                    <a:pt x="0" y="241898"/>
                  </a:cubicBezTo>
                  <a:lnTo>
                    <a:pt x="0" y="35558"/>
                  </a:lnTo>
                  <a:cubicBezTo>
                    <a:pt x="0" y="26127"/>
                    <a:pt x="3746" y="17083"/>
                    <a:pt x="10415" y="10415"/>
                  </a:cubicBezTo>
                  <a:cubicBezTo>
                    <a:pt x="17083" y="3746"/>
                    <a:pt x="26127" y="0"/>
                    <a:pt x="35558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02810" cy="325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401868" y="7687931"/>
            <a:ext cx="3048170" cy="1053466"/>
            <a:chOff x="0" y="0"/>
            <a:chExt cx="802810" cy="2774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02810" cy="277456"/>
            </a:xfrm>
            <a:custGeom>
              <a:avLst/>
              <a:gdLst/>
              <a:ahLst/>
              <a:cxnLst/>
              <a:rect l="l" t="t" r="r" b="b"/>
              <a:pathLst>
                <a:path w="802810" h="277456">
                  <a:moveTo>
                    <a:pt x="35558" y="0"/>
                  </a:moveTo>
                  <a:lnTo>
                    <a:pt x="767252" y="0"/>
                  </a:lnTo>
                  <a:cubicBezTo>
                    <a:pt x="776683" y="0"/>
                    <a:pt x="785727" y="3746"/>
                    <a:pt x="792395" y="10415"/>
                  </a:cubicBezTo>
                  <a:cubicBezTo>
                    <a:pt x="799064" y="17083"/>
                    <a:pt x="802810" y="26127"/>
                    <a:pt x="802810" y="35558"/>
                  </a:cubicBezTo>
                  <a:lnTo>
                    <a:pt x="802810" y="241898"/>
                  </a:lnTo>
                  <a:cubicBezTo>
                    <a:pt x="802810" y="261536"/>
                    <a:pt x="786890" y="277456"/>
                    <a:pt x="767252" y="277456"/>
                  </a:cubicBezTo>
                  <a:lnTo>
                    <a:pt x="35558" y="277456"/>
                  </a:lnTo>
                  <a:cubicBezTo>
                    <a:pt x="26127" y="277456"/>
                    <a:pt x="17083" y="273710"/>
                    <a:pt x="10415" y="267041"/>
                  </a:cubicBezTo>
                  <a:cubicBezTo>
                    <a:pt x="3746" y="260373"/>
                    <a:pt x="0" y="251329"/>
                    <a:pt x="0" y="241898"/>
                  </a:cubicBezTo>
                  <a:lnTo>
                    <a:pt x="0" y="35558"/>
                  </a:lnTo>
                  <a:cubicBezTo>
                    <a:pt x="0" y="26127"/>
                    <a:pt x="3746" y="17083"/>
                    <a:pt x="10415" y="10415"/>
                  </a:cubicBezTo>
                  <a:cubicBezTo>
                    <a:pt x="17083" y="3746"/>
                    <a:pt x="26127" y="0"/>
                    <a:pt x="35558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02810" cy="325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-5400000">
            <a:off x="11924725" y="4488873"/>
            <a:ext cx="10287000" cy="1309255"/>
          </a:xfrm>
          <a:custGeom>
            <a:avLst/>
            <a:gdLst/>
            <a:ahLst/>
            <a:cxnLst/>
            <a:rect l="l" t="t" r="r" b="b"/>
            <a:pathLst>
              <a:path w="10287000" h="1309255">
                <a:moveTo>
                  <a:pt x="0" y="0"/>
                </a:moveTo>
                <a:lnTo>
                  <a:pt x="10287000" y="0"/>
                </a:lnTo>
                <a:lnTo>
                  <a:pt x="10287000" y="1309254"/>
                </a:lnTo>
                <a:lnTo>
                  <a:pt x="0" y="1309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112800" y="804917"/>
            <a:ext cx="6279334" cy="1318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53"/>
              </a:lnSpc>
              <a:spcBef>
                <a:spcPct val="0"/>
              </a:spcBef>
            </a:pPr>
            <a:r>
              <a:rPr lang="en-US" sz="8700">
                <a:solidFill>
                  <a:srgbClr val="FFCA04"/>
                </a:solidFill>
                <a:latin typeface="Paytone One"/>
              </a:rPr>
              <a:t>USE EFFECT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28026" y="5538888"/>
            <a:ext cx="1997640" cy="1207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42"/>
              </a:lnSpc>
              <a:spcBef>
                <a:spcPct val="0"/>
              </a:spcBef>
            </a:pPr>
            <a:r>
              <a:rPr lang="en-US" sz="8790">
                <a:solidFill>
                  <a:srgbClr val="FFD7F3"/>
                </a:solidFill>
                <a:latin typeface="Paytone One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28026" y="3490588"/>
            <a:ext cx="1997640" cy="1207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42"/>
              </a:lnSpc>
              <a:spcBef>
                <a:spcPct val="0"/>
              </a:spcBef>
            </a:pPr>
            <a:r>
              <a:rPr lang="en-US" sz="8790">
                <a:solidFill>
                  <a:srgbClr val="FFD7F3"/>
                </a:solidFill>
                <a:latin typeface="Paytone One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28026" y="7587189"/>
            <a:ext cx="1997640" cy="1207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42"/>
              </a:lnSpc>
              <a:spcBef>
                <a:spcPct val="0"/>
              </a:spcBef>
            </a:pPr>
            <a:r>
              <a:rPr lang="en-US" sz="8790">
                <a:solidFill>
                  <a:srgbClr val="FFD7F3"/>
                </a:solidFill>
                <a:latin typeface="Paytone One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389134" y="3814708"/>
            <a:ext cx="1073637" cy="499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03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Lato Bold"/>
              </a:rPr>
              <a:t>Mount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340788" y="5900753"/>
            <a:ext cx="1463406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4003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Lato Bold"/>
              </a:rPr>
              <a:t>Update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175994" y="7926947"/>
            <a:ext cx="1697842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4003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Lato Bold"/>
              </a:rPr>
              <a:t>Unmount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581658" y="3719458"/>
            <a:ext cx="8186095" cy="782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3199"/>
              </a:lnSpc>
            </a:pPr>
            <a:r>
              <a:rPr lang="en-US" sz="2237">
                <a:solidFill>
                  <a:srgbClr val="FFFFFF"/>
                </a:solidFill>
                <a:latin typeface="Lato"/>
              </a:rPr>
              <a:t>useEffect with an empty dependency array runs once when the component mounts, handling initial setup tasks.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581658" y="5743549"/>
            <a:ext cx="8186095" cy="782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3199"/>
              </a:lnSpc>
            </a:pPr>
            <a:r>
              <a:rPr lang="en-US" sz="2237">
                <a:solidFill>
                  <a:srgbClr val="FFFFFF"/>
                </a:solidFill>
                <a:latin typeface="Lato"/>
              </a:rPr>
              <a:t>useEffect with dependencies runs when specified state variables or props change, allowing for dynamic updates and side effects.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581658" y="7799668"/>
            <a:ext cx="8186095" cy="1182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3199"/>
              </a:lnSpc>
            </a:pPr>
            <a:r>
              <a:rPr lang="en-US" sz="2237">
                <a:solidFill>
                  <a:srgbClr val="FFFFFF"/>
                </a:solidFill>
                <a:latin typeface="Lato"/>
              </a:rPr>
              <a:t>useEffect with a cleanup function runs when the component unmounts, ensuring proper cleanup of resources and preventing memory leaks.</a:t>
            </a:r>
          </a:p>
        </p:txBody>
      </p:sp>
      <p:sp>
        <p:nvSpPr>
          <p:cNvPr id="22" name="AutoShape 22"/>
          <p:cNvSpPr/>
          <p:nvPr/>
        </p:nvSpPr>
        <p:spPr>
          <a:xfrm flipH="1">
            <a:off x="2613138" y="4102426"/>
            <a:ext cx="788730" cy="0"/>
          </a:xfrm>
          <a:prstGeom prst="line">
            <a:avLst/>
          </a:prstGeom>
          <a:ln w="38100" cap="flat">
            <a:solidFill>
              <a:srgbClr val="FFD7F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flipH="1">
            <a:off x="6450038" y="4102426"/>
            <a:ext cx="788730" cy="0"/>
          </a:xfrm>
          <a:prstGeom prst="line">
            <a:avLst/>
          </a:prstGeom>
          <a:ln w="38100" cap="flat">
            <a:solidFill>
              <a:srgbClr val="FFD7F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 flipH="1">
            <a:off x="2613138" y="6192923"/>
            <a:ext cx="788730" cy="0"/>
          </a:xfrm>
          <a:prstGeom prst="line">
            <a:avLst/>
          </a:prstGeom>
          <a:ln w="38100" cap="flat">
            <a:solidFill>
              <a:srgbClr val="FFD7F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 flipH="1">
            <a:off x="6450038" y="6192923"/>
            <a:ext cx="788730" cy="0"/>
          </a:xfrm>
          <a:prstGeom prst="line">
            <a:avLst/>
          </a:prstGeom>
          <a:ln w="38100" cap="flat">
            <a:solidFill>
              <a:srgbClr val="FFD7F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 flipH="1">
            <a:off x="2613138" y="8279740"/>
            <a:ext cx="788730" cy="0"/>
          </a:xfrm>
          <a:prstGeom prst="line">
            <a:avLst/>
          </a:prstGeom>
          <a:ln w="38100" cap="flat">
            <a:solidFill>
              <a:srgbClr val="FFD7F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 flipH="1">
            <a:off x="6450038" y="8279740"/>
            <a:ext cx="788730" cy="0"/>
          </a:xfrm>
          <a:prstGeom prst="line">
            <a:avLst/>
          </a:prstGeom>
          <a:ln w="38100" cap="flat">
            <a:solidFill>
              <a:srgbClr val="FFD7F3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A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1975" y="2679758"/>
            <a:ext cx="15804050" cy="10287000"/>
          </a:xfrm>
          <a:custGeom>
            <a:avLst/>
            <a:gdLst/>
            <a:ahLst/>
            <a:cxnLst/>
            <a:rect l="l" t="t" r="r" b="b"/>
            <a:pathLst>
              <a:path w="15804050" h="10287000">
                <a:moveTo>
                  <a:pt x="0" y="0"/>
                </a:moveTo>
                <a:lnTo>
                  <a:pt x="15804050" y="0"/>
                </a:lnTo>
                <a:lnTo>
                  <a:pt x="158040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94974" y="535223"/>
            <a:ext cx="13621281" cy="1609788"/>
          </a:xfrm>
          <a:custGeom>
            <a:avLst/>
            <a:gdLst/>
            <a:ahLst/>
            <a:cxnLst/>
            <a:rect l="l" t="t" r="r" b="b"/>
            <a:pathLst>
              <a:path w="13621281" h="1609788">
                <a:moveTo>
                  <a:pt x="0" y="0"/>
                </a:moveTo>
                <a:lnTo>
                  <a:pt x="13621281" y="0"/>
                </a:lnTo>
                <a:lnTo>
                  <a:pt x="13621281" y="1609788"/>
                </a:lnTo>
                <a:lnTo>
                  <a:pt x="0" y="16097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10328255" y="535223"/>
            <a:ext cx="13621281" cy="1609788"/>
          </a:xfrm>
          <a:custGeom>
            <a:avLst/>
            <a:gdLst/>
            <a:ahLst/>
            <a:cxnLst/>
            <a:rect l="l" t="t" r="r" b="b"/>
            <a:pathLst>
              <a:path w="13621281" h="1609788">
                <a:moveTo>
                  <a:pt x="13621281" y="1609788"/>
                </a:moveTo>
                <a:lnTo>
                  <a:pt x="0" y="1609788"/>
                </a:lnTo>
                <a:lnTo>
                  <a:pt x="0" y="0"/>
                </a:lnTo>
                <a:lnTo>
                  <a:pt x="13621281" y="0"/>
                </a:lnTo>
                <a:lnTo>
                  <a:pt x="13621281" y="160978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71712" y="4363336"/>
            <a:ext cx="5944577" cy="5414878"/>
          </a:xfrm>
          <a:custGeom>
            <a:avLst/>
            <a:gdLst/>
            <a:ahLst/>
            <a:cxnLst/>
            <a:rect l="l" t="t" r="r" b="b"/>
            <a:pathLst>
              <a:path w="5944577" h="5414878">
                <a:moveTo>
                  <a:pt x="0" y="0"/>
                </a:moveTo>
                <a:lnTo>
                  <a:pt x="5944576" y="0"/>
                </a:lnTo>
                <a:lnTo>
                  <a:pt x="5944576" y="5414878"/>
                </a:lnTo>
                <a:lnTo>
                  <a:pt x="0" y="54148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5498" t="-18323" r="-17882" b="-18323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297132" y="535223"/>
            <a:ext cx="4056667" cy="1325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353"/>
              </a:lnSpc>
              <a:spcBef>
                <a:spcPct val="0"/>
              </a:spcBef>
            </a:pPr>
            <a:r>
              <a:rPr lang="en-US" sz="8700" dirty="0">
                <a:solidFill>
                  <a:srgbClr val="FFCA04"/>
                </a:solidFill>
                <a:latin typeface="Paytone One"/>
              </a:rPr>
              <a:t>USAGE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A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00814" y="7220412"/>
            <a:ext cx="4823268" cy="4940032"/>
          </a:xfrm>
          <a:custGeom>
            <a:avLst/>
            <a:gdLst/>
            <a:ahLst/>
            <a:cxnLst/>
            <a:rect l="l" t="t" r="r" b="b"/>
            <a:pathLst>
              <a:path w="4823268" h="4940032">
                <a:moveTo>
                  <a:pt x="0" y="0"/>
                </a:moveTo>
                <a:lnTo>
                  <a:pt x="4823268" y="0"/>
                </a:lnTo>
                <a:lnTo>
                  <a:pt x="4823268" y="4940032"/>
                </a:lnTo>
                <a:lnTo>
                  <a:pt x="0" y="4940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272964" y="-1737694"/>
            <a:ext cx="4823268" cy="4940032"/>
          </a:xfrm>
          <a:custGeom>
            <a:avLst/>
            <a:gdLst/>
            <a:ahLst/>
            <a:cxnLst/>
            <a:rect l="l" t="t" r="r" b="b"/>
            <a:pathLst>
              <a:path w="4823268" h="4940032">
                <a:moveTo>
                  <a:pt x="0" y="0"/>
                </a:moveTo>
                <a:lnTo>
                  <a:pt x="4823268" y="0"/>
                </a:lnTo>
                <a:lnTo>
                  <a:pt x="4823268" y="4940033"/>
                </a:lnTo>
                <a:lnTo>
                  <a:pt x="0" y="49400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767906">
            <a:off x="951245" y="633418"/>
            <a:ext cx="1271847" cy="2057400"/>
          </a:xfrm>
          <a:custGeom>
            <a:avLst/>
            <a:gdLst/>
            <a:ahLst/>
            <a:cxnLst/>
            <a:rect l="l" t="t" r="r" b="b"/>
            <a:pathLst>
              <a:path w="1271847" h="2057400">
                <a:moveTo>
                  <a:pt x="0" y="0"/>
                </a:moveTo>
                <a:lnTo>
                  <a:pt x="1271847" y="0"/>
                </a:lnTo>
                <a:lnTo>
                  <a:pt x="127184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251857" y="3338169"/>
            <a:ext cx="4824284" cy="1053466"/>
            <a:chOff x="0" y="0"/>
            <a:chExt cx="1270593" cy="2774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70593" cy="277456"/>
            </a:xfrm>
            <a:custGeom>
              <a:avLst/>
              <a:gdLst/>
              <a:ahLst/>
              <a:cxnLst/>
              <a:rect l="l" t="t" r="r" b="b"/>
              <a:pathLst>
                <a:path w="1270593" h="277456">
                  <a:moveTo>
                    <a:pt x="22467" y="0"/>
                  </a:moveTo>
                  <a:lnTo>
                    <a:pt x="1248126" y="0"/>
                  </a:lnTo>
                  <a:cubicBezTo>
                    <a:pt x="1260534" y="0"/>
                    <a:pt x="1270593" y="10059"/>
                    <a:pt x="1270593" y="22467"/>
                  </a:cubicBezTo>
                  <a:lnTo>
                    <a:pt x="1270593" y="254989"/>
                  </a:lnTo>
                  <a:cubicBezTo>
                    <a:pt x="1270593" y="267397"/>
                    <a:pt x="1260534" y="277456"/>
                    <a:pt x="1248126" y="277456"/>
                  </a:cubicBezTo>
                  <a:lnTo>
                    <a:pt x="22467" y="277456"/>
                  </a:lnTo>
                  <a:cubicBezTo>
                    <a:pt x="16508" y="277456"/>
                    <a:pt x="10794" y="275089"/>
                    <a:pt x="6580" y="270876"/>
                  </a:cubicBezTo>
                  <a:cubicBezTo>
                    <a:pt x="2367" y="266662"/>
                    <a:pt x="0" y="260948"/>
                    <a:pt x="0" y="254989"/>
                  </a:cubicBezTo>
                  <a:lnTo>
                    <a:pt x="0" y="22467"/>
                  </a:lnTo>
                  <a:cubicBezTo>
                    <a:pt x="0" y="10059"/>
                    <a:pt x="10059" y="0"/>
                    <a:pt x="22467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70593" cy="325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419532" y="3409151"/>
            <a:ext cx="911502" cy="91150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305BCE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331034" y="754583"/>
            <a:ext cx="9625932" cy="132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53"/>
              </a:lnSpc>
              <a:spcBef>
                <a:spcPct val="0"/>
              </a:spcBef>
            </a:pPr>
            <a:r>
              <a:rPr lang="en-US" sz="8700">
                <a:solidFill>
                  <a:srgbClr val="FFCA04"/>
                </a:solidFill>
                <a:latin typeface="Paytone One"/>
              </a:rPr>
              <a:t>RULES OF HOOKS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770921" y="3497614"/>
            <a:ext cx="208724" cy="620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199"/>
              </a:lnSpc>
              <a:spcBef>
                <a:spcPct val="0"/>
              </a:spcBef>
            </a:pPr>
            <a:r>
              <a:rPr lang="en-US" sz="3636">
                <a:solidFill>
                  <a:srgbClr val="FFFFFF"/>
                </a:solidFill>
                <a:latin typeface="Paytone One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555718" y="3483237"/>
            <a:ext cx="4294427" cy="677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2738"/>
              </a:lnSpc>
            </a:pPr>
            <a:r>
              <a:rPr lang="en-US" sz="1914">
                <a:solidFill>
                  <a:srgbClr val="FFFFFF"/>
                </a:solidFill>
                <a:latin typeface="Lato"/>
              </a:rPr>
              <a:t>Hooks should be called directly within the top level of functional components.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7084182" y="5648936"/>
            <a:ext cx="4824284" cy="1053466"/>
            <a:chOff x="0" y="0"/>
            <a:chExt cx="1270593" cy="27745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70593" cy="277456"/>
            </a:xfrm>
            <a:custGeom>
              <a:avLst/>
              <a:gdLst/>
              <a:ahLst/>
              <a:cxnLst/>
              <a:rect l="l" t="t" r="r" b="b"/>
              <a:pathLst>
                <a:path w="1270593" h="277456">
                  <a:moveTo>
                    <a:pt x="22467" y="0"/>
                  </a:moveTo>
                  <a:lnTo>
                    <a:pt x="1248126" y="0"/>
                  </a:lnTo>
                  <a:cubicBezTo>
                    <a:pt x="1260534" y="0"/>
                    <a:pt x="1270593" y="10059"/>
                    <a:pt x="1270593" y="22467"/>
                  </a:cubicBezTo>
                  <a:lnTo>
                    <a:pt x="1270593" y="254989"/>
                  </a:lnTo>
                  <a:cubicBezTo>
                    <a:pt x="1270593" y="267397"/>
                    <a:pt x="1260534" y="277456"/>
                    <a:pt x="1248126" y="277456"/>
                  </a:cubicBezTo>
                  <a:lnTo>
                    <a:pt x="22467" y="277456"/>
                  </a:lnTo>
                  <a:cubicBezTo>
                    <a:pt x="16508" y="277456"/>
                    <a:pt x="10794" y="275089"/>
                    <a:pt x="6580" y="270876"/>
                  </a:cubicBezTo>
                  <a:cubicBezTo>
                    <a:pt x="2367" y="266662"/>
                    <a:pt x="0" y="260948"/>
                    <a:pt x="0" y="254989"/>
                  </a:cubicBezTo>
                  <a:lnTo>
                    <a:pt x="0" y="22467"/>
                  </a:lnTo>
                  <a:cubicBezTo>
                    <a:pt x="0" y="10059"/>
                    <a:pt x="10059" y="0"/>
                    <a:pt x="22467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270593" cy="325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251857" y="5719918"/>
            <a:ext cx="911502" cy="911502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305BCE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5588003" y="5808380"/>
            <a:ext cx="239211" cy="620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199"/>
              </a:lnSpc>
              <a:spcBef>
                <a:spcPct val="0"/>
              </a:spcBef>
            </a:pPr>
            <a:r>
              <a:rPr lang="en-US" sz="3636">
                <a:solidFill>
                  <a:srgbClr val="FFFFFF"/>
                </a:solidFill>
                <a:latin typeface="Paytone One"/>
              </a:rPr>
              <a:t>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356552" y="5648494"/>
            <a:ext cx="4279545" cy="968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2592"/>
              </a:lnSpc>
            </a:pPr>
            <a:r>
              <a:rPr lang="en-US" sz="1812">
                <a:solidFill>
                  <a:srgbClr val="FFFFFF"/>
                </a:solidFill>
                <a:latin typeface="Lato"/>
              </a:rPr>
              <a:t>Hooks are meant to be used only within React functional components or custom hooks.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8916508" y="7959702"/>
            <a:ext cx="4824284" cy="1053466"/>
            <a:chOff x="0" y="0"/>
            <a:chExt cx="1270593" cy="27745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70593" cy="277456"/>
            </a:xfrm>
            <a:custGeom>
              <a:avLst/>
              <a:gdLst/>
              <a:ahLst/>
              <a:cxnLst/>
              <a:rect l="l" t="t" r="r" b="b"/>
              <a:pathLst>
                <a:path w="1270593" h="277456">
                  <a:moveTo>
                    <a:pt x="22467" y="0"/>
                  </a:moveTo>
                  <a:lnTo>
                    <a:pt x="1248126" y="0"/>
                  </a:lnTo>
                  <a:cubicBezTo>
                    <a:pt x="1260534" y="0"/>
                    <a:pt x="1270593" y="10059"/>
                    <a:pt x="1270593" y="22467"/>
                  </a:cubicBezTo>
                  <a:lnTo>
                    <a:pt x="1270593" y="254989"/>
                  </a:lnTo>
                  <a:cubicBezTo>
                    <a:pt x="1270593" y="267397"/>
                    <a:pt x="1260534" y="277456"/>
                    <a:pt x="1248126" y="277456"/>
                  </a:cubicBezTo>
                  <a:lnTo>
                    <a:pt x="22467" y="277456"/>
                  </a:lnTo>
                  <a:cubicBezTo>
                    <a:pt x="16508" y="277456"/>
                    <a:pt x="10794" y="275089"/>
                    <a:pt x="6580" y="270876"/>
                  </a:cubicBezTo>
                  <a:cubicBezTo>
                    <a:pt x="2367" y="266662"/>
                    <a:pt x="0" y="260948"/>
                    <a:pt x="0" y="254989"/>
                  </a:cubicBezTo>
                  <a:lnTo>
                    <a:pt x="0" y="22467"/>
                  </a:lnTo>
                  <a:cubicBezTo>
                    <a:pt x="0" y="10059"/>
                    <a:pt x="10059" y="0"/>
                    <a:pt x="22467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1270593" cy="325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084182" y="8030684"/>
            <a:ext cx="911502" cy="911502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305BCE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7419155" y="8119146"/>
            <a:ext cx="241556" cy="620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199"/>
              </a:lnSpc>
              <a:spcBef>
                <a:spcPct val="0"/>
              </a:spcBef>
            </a:pPr>
            <a:r>
              <a:rPr lang="en-US" sz="3636">
                <a:solidFill>
                  <a:srgbClr val="FFFFFF"/>
                </a:solidFill>
                <a:latin typeface="Paytone One"/>
              </a:rPr>
              <a:t>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262942" y="7983059"/>
            <a:ext cx="4131416" cy="983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2634"/>
              </a:lnSpc>
            </a:pPr>
            <a:r>
              <a:rPr lang="en-US" sz="1842">
                <a:solidFill>
                  <a:srgbClr val="FFFFFF"/>
                </a:solidFill>
                <a:latin typeface="Lato"/>
              </a:rPr>
              <a:t>Custom hooks should follow the "use" prefix naming convention for clarity and consistency.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349856" y="3541406"/>
            <a:ext cx="4204344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"/>
              </a:rPr>
              <a:t>Top-Level Calling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236294" y="5877666"/>
            <a:ext cx="4648669" cy="580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"/>
              </a:rPr>
              <a:t>React Function Context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956966" y="8175030"/>
            <a:ext cx="4331034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"/>
              </a:rPr>
              <a:t>Naming Convention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A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12192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47000"/>
            </a:blip>
            <a:srcRect l="20370" r="20370"/>
            <a:stretch>
              <a:fillRect/>
            </a:stretch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14820869" y="4579128"/>
            <a:ext cx="6934262" cy="8237244"/>
          </a:xfrm>
          <a:custGeom>
            <a:avLst/>
            <a:gdLst/>
            <a:ahLst/>
            <a:cxnLst/>
            <a:rect l="l" t="t" r="r" b="b"/>
            <a:pathLst>
              <a:path w="6934262" h="8237244">
                <a:moveTo>
                  <a:pt x="0" y="0"/>
                </a:moveTo>
                <a:lnTo>
                  <a:pt x="6934262" y="0"/>
                </a:lnTo>
                <a:lnTo>
                  <a:pt x="6934262" y="8237244"/>
                </a:lnTo>
                <a:lnTo>
                  <a:pt x="0" y="82372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128191" y="3546088"/>
            <a:ext cx="5772552" cy="3213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92"/>
              </a:lnSpc>
            </a:pPr>
            <a:r>
              <a:rPr lang="en-US" sz="10665">
                <a:solidFill>
                  <a:srgbClr val="FFCA04"/>
                </a:solidFill>
                <a:latin typeface="Paytone One"/>
              </a:rPr>
              <a:t>HANDS</a:t>
            </a:r>
          </a:p>
          <a:p>
            <a:pPr marL="0" lvl="0" indent="0" algn="ctr">
              <a:lnSpc>
                <a:spcPts val="12692"/>
              </a:lnSpc>
              <a:spcBef>
                <a:spcPct val="0"/>
              </a:spcBef>
            </a:pPr>
            <a:r>
              <a:rPr lang="en-US" sz="10665">
                <a:solidFill>
                  <a:srgbClr val="FFCA04"/>
                </a:solidFill>
                <a:latin typeface="Paytone One"/>
              </a:rPr>
              <a:t>ON 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A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4196889" cy="10287000"/>
          </a:xfrm>
          <a:custGeom>
            <a:avLst/>
            <a:gdLst/>
            <a:ahLst/>
            <a:cxnLst/>
            <a:rect l="l" t="t" r="r" b="b"/>
            <a:pathLst>
              <a:path w="4196889" h="10287000">
                <a:moveTo>
                  <a:pt x="0" y="0"/>
                </a:moveTo>
                <a:lnTo>
                  <a:pt x="4196889" y="0"/>
                </a:lnTo>
                <a:lnTo>
                  <a:pt x="419688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r="-10054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196889" y="0"/>
            <a:ext cx="9890787" cy="10287000"/>
            <a:chOff x="0" y="0"/>
            <a:chExt cx="13187716" cy="1371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alphaModFix amt="47000"/>
            </a:blip>
            <a:srcRect t="13163" b="17412"/>
            <a:stretch>
              <a:fillRect/>
            </a:stretch>
          </p:blipFill>
          <p:spPr>
            <a:xfrm>
              <a:off x="0" y="0"/>
              <a:ext cx="13187716" cy="13716000"/>
            </a:xfrm>
            <a:prstGeom prst="rect">
              <a:avLst/>
            </a:prstGeom>
          </p:spPr>
        </p:pic>
      </p:grpSp>
      <p:sp>
        <p:nvSpPr>
          <p:cNvPr id="5" name="Freeform 5"/>
          <p:cNvSpPr/>
          <p:nvPr/>
        </p:nvSpPr>
        <p:spPr>
          <a:xfrm>
            <a:off x="14087676" y="0"/>
            <a:ext cx="4196889" cy="10287000"/>
          </a:xfrm>
          <a:custGeom>
            <a:avLst/>
            <a:gdLst/>
            <a:ahLst/>
            <a:cxnLst/>
            <a:rect l="l" t="t" r="r" b="b"/>
            <a:pathLst>
              <a:path w="4196889" h="10287000">
                <a:moveTo>
                  <a:pt x="0" y="0"/>
                </a:moveTo>
                <a:lnTo>
                  <a:pt x="4196889" y="0"/>
                </a:lnTo>
                <a:lnTo>
                  <a:pt x="419688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0054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260240" y="3103311"/>
            <a:ext cx="7767521" cy="3736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352"/>
              </a:lnSpc>
            </a:pPr>
            <a:r>
              <a:rPr lang="en-US" sz="14352">
                <a:solidFill>
                  <a:srgbClr val="FFCA04"/>
                </a:solidFill>
                <a:latin typeface="Paytone One"/>
              </a:rPr>
              <a:t>THANK YOU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38845" y="8604250"/>
            <a:ext cx="9610311" cy="654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424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Lato"/>
              </a:rPr>
              <a:t>By Salmen Abbes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A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60000"/>
            </a:blip>
            <a:srcRect t="7812" b="7812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14124615" y="-60815"/>
            <a:ext cx="5262362" cy="5565960"/>
          </a:xfrm>
          <a:custGeom>
            <a:avLst/>
            <a:gdLst/>
            <a:ahLst/>
            <a:cxnLst/>
            <a:rect l="l" t="t" r="r" b="b"/>
            <a:pathLst>
              <a:path w="5262362" h="5565960">
                <a:moveTo>
                  <a:pt x="0" y="0"/>
                </a:moveTo>
                <a:lnTo>
                  <a:pt x="5262362" y="0"/>
                </a:lnTo>
                <a:lnTo>
                  <a:pt x="5262362" y="5565960"/>
                </a:lnTo>
                <a:lnTo>
                  <a:pt x="0" y="5565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6475320"/>
            <a:ext cx="5262362" cy="5565960"/>
          </a:xfrm>
          <a:custGeom>
            <a:avLst/>
            <a:gdLst/>
            <a:ahLst/>
            <a:cxnLst/>
            <a:rect l="l" t="t" r="r" b="b"/>
            <a:pathLst>
              <a:path w="5262362" h="5565960">
                <a:moveTo>
                  <a:pt x="0" y="0"/>
                </a:moveTo>
                <a:lnTo>
                  <a:pt x="5262362" y="0"/>
                </a:lnTo>
                <a:lnTo>
                  <a:pt x="5262362" y="5565960"/>
                </a:lnTo>
                <a:lnTo>
                  <a:pt x="0" y="5565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550658" y="1201053"/>
            <a:ext cx="10787791" cy="7884894"/>
          </a:xfrm>
          <a:custGeom>
            <a:avLst/>
            <a:gdLst/>
            <a:ahLst/>
            <a:cxnLst/>
            <a:rect l="l" t="t" r="r" b="b"/>
            <a:pathLst>
              <a:path w="10787791" h="7884894">
                <a:moveTo>
                  <a:pt x="0" y="0"/>
                </a:moveTo>
                <a:lnTo>
                  <a:pt x="10787790" y="0"/>
                </a:lnTo>
                <a:lnTo>
                  <a:pt x="10787790" y="7884894"/>
                </a:lnTo>
                <a:lnTo>
                  <a:pt x="0" y="78848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123004" y="4077324"/>
            <a:ext cx="7943594" cy="5306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8623"/>
              </a:lnSpc>
            </a:pPr>
            <a:r>
              <a:rPr lang="en-US" sz="3884" dirty="0">
                <a:solidFill>
                  <a:srgbClr val="000000"/>
                </a:solidFill>
                <a:latin typeface="Lato"/>
              </a:rPr>
              <a:t>Understanding Hooks</a:t>
            </a:r>
          </a:p>
          <a:p>
            <a:pPr>
              <a:lnSpc>
                <a:spcPts val="8623"/>
              </a:lnSpc>
            </a:pPr>
            <a:r>
              <a:rPr lang="en-US" sz="3884" u="none" strike="noStrike" dirty="0">
                <a:solidFill>
                  <a:srgbClr val="000000"/>
                </a:solidFill>
                <a:latin typeface="Lato"/>
              </a:rPr>
              <a:t>Examples of Hooks</a:t>
            </a:r>
          </a:p>
          <a:p>
            <a:pPr>
              <a:lnSpc>
                <a:spcPts val="8623"/>
              </a:lnSpc>
            </a:pPr>
            <a:r>
              <a:rPr lang="en-US" sz="3884" u="none" strike="noStrike" dirty="0">
                <a:solidFill>
                  <a:srgbClr val="000000"/>
                </a:solidFill>
                <a:latin typeface="Lato"/>
              </a:rPr>
              <a:t>Rules of hooks</a:t>
            </a:r>
          </a:p>
          <a:p>
            <a:pPr>
              <a:lnSpc>
                <a:spcPts val="8623"/>
              </a:lnSpc>
            </a:pPr>
            <a:r>
              <a:rPr lang="en-US" sz="3884" u="none" strike="noStrike" smtClean="0">
                <a:solidFill>
                  <a:srgbClr val="000000"/>
                </a:solidFill>
                <a:latin typeface="Lato"/>
              </a:rPr>
              <a:t>Hands on</a:t>
            </a:r>
            <a:endParaRPr lang="en-US" sz="3884" u="none" strike="noStrike" dirty="0">
              <a:solidFill>
                <a:srgbClr val="000000"/>
              </a:solidFill>
              <a:latin typeface="Lato"/>
            </a:endParaRPr>
          </a:p>
          <a:p>
            <a:pPr marL="0" lvl="1" indent="0">
              <a:lnSpc>
                <a:spcPts val="8623"/>
              </a:lnSpc>
            </a:pPr>
            <a:endParaRPr lang="en-US" sz="3884" u="none" strike="noStrike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796112" y="2636440"/>
            <a:ext cx="8709991" cy="1412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174"/>
              </a:lnSpc>
              <a:spcBef>
                <a:spcPct val="0"/>
              </a:spcBef>
            </a:pPr>
            <a:r>
              <a:rPr lang="en-US" sz="9390">
                <a:solidFill>
                  <a:srgbClr val="182F70"/>
                </a:solidFill>
                <a:latin typeface="Paytone One"/>
              </a:rPr>
              <a:t>INDEX</a:t>
            </a:r>
          </a:p>
        </p:txBody>
      </p:sp>
      <p:sp>
        <p:nvSpPr>
          <p:cNvPr id="9" name="Freeform 9"/>
          <p:cNvSpPr/>
          <p:nvPr/>
        </p:nvSpPr>
        <p:spPr>
          <a:xfrm>
            <a:off x="12936804" y="5438438"/>
            <a:ext cx="1138596" cy="1815153"/>
          </a:xfrm>
          <a:custGeom>
            <a:avLst/>
            <a:gdLst/>
            <a:ahLst/>
            <a:cxnLst/>
            <a:rect l="l" t="t" r="r" b="b"/>
            <a:pathLst>
              <a:path w="1138596" h="1815153">
                <a:moveTo>
                  <a:pt x="0" y="0"/>
                </a:moveTo>
                <a:lnTo>
                  <a:pt x="1138597" y="0"/>
                </a:lnTo>
                <a:lnTo>
                  <a:pt x="1138597" y="1815154"/>
                </a:lnTo>
                <a:lnTo>
                  <a:pt x="0" y="18151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262362" y="4157170"/>
            <a:ext cx="1738661" cy="431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79"/>
              </a:lnSpc>
            </a:pPr>
            <a:r>
              <a:rPr lang="en-US" sz="6499">
                <a:solidFill>
                  <a:srgbClr val="7797ED"/>
                </a:solidFill>
                <a:latin typeface="Paytone One"/>
              </a:rPr>
              <a:t>01</a:t>
            </a:r>
          </a:p>
          <a:p>
            <a:pPr algn="ctr">
              <a:lnSpc>
                <a:spcPts val="8579"/>
              </a:lnSpc>
            </a:pPr>
            <a:r>
              <a:rPr lang="en-US" sz="6499">
                <a:solidFill>
                  <a:srgbClr val="7797ED"/>
                </a:solidFill>
                <a:latin typeface="Paytone One"/>
              </a:rPr>
              <a:t>02</a:t>
            </a:r>
          </a:p>
          <a:p>
            <a:pPr algn="ctr">
              <a:lnSpc>
                <a:spcPts val="8579"/>
              </a:lnSpc>
            </a:pPr>
            <a:r>
              <a:rPr lang="en-US" sz="6499">
                <a:solidFill>
                  <a:srgbClr val="7797ED"/>
                </a:solidFill>
                <a:latin typeface="Paytone One"/>
              </a:rPr>
              <a:t>03</a:t>
            </a:r>
          </a:p>
          <a:p>
            <a:pPr marL="0" lvl="0" indent="0" algn="ctr">
              <a:lnSpc>
                <a:spcPts val="8579"/>
              </a:lnSpc>
            </a:pPr>
            <a:r>
              <a:rPr lang="en-US" sz="6499">
                <a:solidFill>
                  <a:srgbClr val="7797ED"/>
                </a:solidFill>
                <a:latin typeface="Paytone One"/>
              </a:rPr>
              <a:t>04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A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90981" y="-181860"/>
            <a:ext cx="8439362" cy="6030308"/>
          </a:xfrm>
          <a:custGeom>
            <a:avLst/>
            <a:gdLst/>
            <a:ahLst/>
            <a:cxnLst/>
            <a:rect l="l" t="t" r="r" b="b"/>
            <a:pathLst>
              <a:path w="8439362" h="6030308">
                <a:moveTo>
                  <a:pt x="0" y="0"/>
                </a:moveTo>
                <a:lnTo>
                  <a:pt x="8439362" y="0"/>
                </a:lnTo>
                <a:lnTo>
                  <a:pt x="8439362" y="6030308"/>
                </a:lnTo>
                <a:lnTo>
                  <a:pt x="0" y="6030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-3868978" y="7052975"/>
            <a:ext cx="8439362" cy="6030308"/>
          </a:xfrm>
          <a:custGeom>
            <a:avLst/>
            <a:gdLst/>
            <a:ahLst/>
            <a:cxnLst/>
            <a:rect l="l" t="t" r="r" b="b"/>
            <a:pathLst>
              <a:path w="8439362" h="6030308">
                <a:moveTo>
                  <a:pt x="0" y="0"/>
                </a:moveTo>
                <a:lnTo>
                  <a:pt x="8439362" y="0"/>
                </a:lnTo>
                <a:lnTo>
                  <a:pt x="8439362" y="6030307"/>
                </a:lnTo>
                <a:lnTo>
                  <a:pt x="0" y="6030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82639" y="2355211"/>
            <a:ext cx="9778432" cy="7396051"/>
          </a:xfrm>
          <a:custGeom>
            <a:avLst/>
            <a:gdLst/>
            <a:ahLst/>
            <a:cxnLst/>
            <a:rect l="l" t="t" r="r" b="b"/>
            <a:pathLst>
              <a:path w="9778432" h="7396051">
                <a:moveTo>
                  <a:pt x="0" y="0"/>
                </a:moveTo>
                <a:lnTo>
                  <a:pt x="9778433" y="0"/>
                </a:lnTo>
                <a:lnTo>
                  <a:pt x="9778433" y="7396050"/>
                </a:lnTo>
                <a:lnTo>
                  <a:pt x="0" y="73960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773352" y="-181860"/>
            <a:ext cx="8439362" cy="6030308"/>
          </a:xfrm>
          <a:custGeom>
            <a:avLst/>
            <a:gdLst/>
            <a:ahLst/>
            <a:cxnLst/>
            <a:rect l="l" t="t" r="r" b="b"/>
            <a:pathLst>
              <a:path w="8439362" h="6030308">
                <a:moveTo>
                  <a:pt x="0" y="0"/>
                </a:moveTo>
                <a:lnTo>
                  <a:pt x="8439362" y="0"/>
                </a:lnTo>
                <a:lnTo>
                  <a:pt x="8439362" y="6030308"/>
                </a:lnTo>
                <a:lnTo>
                  <a:pt x="0" y="6030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612208" y="2945648"/>
            <a:ext cx="6319295" cy="4205203"/>
          </a:xfrm>
          <a:custGeom>
            <a:avLst/>
            <a:gdLst/>
            <a:ahLst/>
            <a:cxnLst/>
            <a:rect l="l" t="t" r="r" b="b"/>
            <a:pathLst>
              <a:path w="6319295" h="4205203">
                <a:moveTo>
                  <a:pt x="0" y="0"/>
                </a:moveTo>
                <a:lnTo>
                  <a:pt x="6319295" y="0"/>
                </a:lnTo>
                <a:lnTo>
                  <a:pt x="6319295" y="4205204"/>
                </a:lnTo>
                <a:lnTo>
                  <a:pt x="0" y="42052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365857" y="496309"/>
            <a:ext cx="11556286" cy="132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53"/>
              </a:lnSpc>
              <a:spcBef>
                <a:spcPct val="0"/>
              </a:spcBef>
            </a:pPr>
            <a:r>
              <a:rPr lang="en-US" sz="8700">
                <a:solidFill>
                  <a:srgbClr val="FFCA04"/>
                </a:solidFill>
                <a:latin typeface="Paytone One"/>
              </a:rPr>
              <a:t>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304981" y="2804719"/>
            <a:ext cx="4698085" cy="52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90"/>
              </a:lnSpc>
              <a:spcBef>
                <a:spcPct val="0"/>
              </a:spcBef>
            </a:pPr>
            <a:r>
              <a:rPr lang="en-US" sz="3300" u="none" strike="noStrike">
                <a:solidFill>
                  <a:srgbClr val="FFFFFF"/>
                </a:solidFill>
                <a:latin typeface="Paytone One Bold"/>
              </a:rPr>
              <a:t>DEFINITION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304981" y="6111260"/>
            <a:ext cx="4698085" cy="52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90"/>
              </a:lnSpc>
              <a:spcBef>
                <a:spcPct val="0"/>
              </a:spcBef>
            </a:pPr>
            <a:r>
              <a:rPr lang="en-US" sz="3300" u="none" strike="noStrike">
                <a:solidFill>
                  <a:srgbClr val="FFFFFF"/>
                </a:solidFill>
                <a:latin typeface="Paytone One Bold"/>
              </a:rPr>
              <a:t>PURPOSE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04981" y="3036176"/>
            <a:ext cx="4468371" cy="2382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99"/>
              </a:lnSpc>
            </a:pPr>
            <a:endParaRPr/>
          </a:p>
          <a:p>
            <a:pPr marL="0" lvl="1" indent="0">
              <a:lnSpc>
                <a:spcPts val="3199"/>
              </a:lnSpc>
            </a:pPr>
            <a:r>
              <a:rPr lang="en-US" sz="2237">
                <a:solidFill>
                  <a:srgbClr val="FFFFFF"/>
                </a:solidFill>
                <a:latin typeface="Lato"/>
              </a:rPr>
              <a:t>Hooks are like tools that help make coding in React easier. They are especially useful for managing data and making sure things happen in the right order.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04981" y="6841123"/>
            <a:ext cx="4468371" cy="1582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99"/>
              </a:lnSpc>
            </a:pPr>
            <a:r>
              <a:rPr lang="en-US" sz="2237">
                <a:solidFill>
                  <a:srgbClr val="FFFFFF"/>
                </a:solidFill>
                <a:latin typeface="Lato"/>
              </a:rPr>
              <a:t>Simplified State Management</a:t>
            </a:r>
          </a:p>
          <a:p>
            <a:pPr>
              <a:lnSpc>
                <a:spcPts val="3199"/>
              </a:lnSpc>
            </a:pPr>
            <a:r>
              <a:rPr lang="en-US" sz="2237">
                <a:solidFill>
                  <a:srgbClr val="FFFFFF"/>
                </a:solidFill>
                <a:latin typeface="Lato"/>
              </a:rPr>
              <a:t>Efficient Side Effect Handling</a:t>
            </a:r>
          </a:p>
          <a:p>
            <a:pPr>
              <a:lnSpc>
                <a:spcPts val="3199"/>
              </a:lnSpc>
            </a:pPr>
            <a:r>
              <a:rPr lang="en-US" sz="2237">
                <a:solidFill>
                  <a:srgbClr val="FFFFFF"/>
                </a:solidFill>
                <a:latin typeface="Lato Semi-Bold"/>
              </a:rPr>
              <a:t>Improved Code Readability </a:t>
            </a:r>
          </a:p>
          <a:p>
            <a:pPr marL="0" lvl="1" indent="0">
              <a:lnSpc>
                <a:spcPts val="3199"/>
              </a:lnSpc>
            </a:pPr>
            <a:r>
              <a:rPr lang="en-US" sz="2237">
                <a:solidFill>
                  <a:srgbClr val="FFFFFF"/>
                </a:solidFill>
                <a:latin typeface="Lato Semi-Bold"/>
              </a:rPr>
              <a:t>Improved Code Optimization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A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66801" y="716205"/>
            <a:ext cx="15154398" cy="132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53"/>
              </a:lnSpc>
              <a:spcBef>
                <a:spcPct val="0"/>
              </a:spcBef>
            </a:pPr>
            <a:r>
              <a:rPr lang="en-US" sz="8700">
                <a:solidFill>
                  <a:srgbClr val="FFCA04"/>
                </a:solidFill>
                <a:latin typeface="Paytone One"/>
              </a:rPr>
              <a:t>BEFORE HOOKS</a:t>
            </a:r>
          </a:p>
        </p:txBody>
      </p:sp>
      <p:sp>
        <p:nvSpPr>
          <p:cNvPr id="3" name="Freeform 3"/>
          <p:cNvSpPr/>
          <p:nvPr/>
        </p:nvSpPr>
        <p:spPr>
          <a:xfrm>
            <a:off x="14924316" y="-2604781"/>
            <a:ext cx="5762073" cy="4504894"/>
          </a:xfrm>
          <a:custGeom>
            <a:avLst/>
            <a:gdLst/>
            <a:ahLst/>
            <a:cxnLst/>
            <a:rect l="l" t="t" r="r" b="b"/>
            <a:pathLst>
              <a:path w="5762073" h="4504894">
                <a:moveTo>
                  <a:pt x="0" y="0"/>
                </a:moveTo>
                <a:lnTo>
                  <a:pt x="5762073" y="0"/>
                </a:lnTo>
                <a:lnTo>
                  <a:pt x="5762073" y="4504893"/>
                </a:lnTo>
                <a:lnTo>
                  <a:pt x="0" y="45048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-1773896" y="9022260"/>
            <a:ext cx="5762073" cy="4504894"/>
          </a:xfrm>
          <a:custGeom>
            <a:avLst/>
            <a:gdLst/>
            <a:ahLst/>
            <a:cxnLst/>
            <a:rect l="l" t="t" r="r" b="b"/>
            <a:pathLst>
              <a:path w="5762073" h="4504894">
                <a:moveTo>
                  <a:pt x="0" y="0"/>
                </a:moveTo>
                <a:lnTo>
                  <a:pt x="5762073" y="0"/>
                </a:lnTo>
                <a:lnTo>
                  <a:pt x="5762073" y="4504893"/>
                </a:lnTo>
                <a:lnTo>
                  <a:pt x="0" y="45048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6643136" y="2603067"/>
            <a:ext cx="4824284" cy="6137326"/>
            <a:chOff x="0" y="0"/>
            <a:chExt cx="1270593" cy="161641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70593" cy="1616415"/>
            </a:xfrm>
            <a:custGeom>
              <a:avLst/>
              <a:gdLst/>
              <a:ahLst/>
              <a:cxnLst/>
              <a:rect l="l" t="t" r="r" b="b"/>
              <a:pathLst>
                <a:path w="1270593" h="1616415">
                  <a:moveTo>
                    <a:pt x="22467" y="0"/>
                  </a:moveTo>
                  <a:lnTo>
                    <a:pt x="1248126" y="0"/>
                  </a:lnTo>
                  <a:cubicBezTo>
                    <a:pt x="1260534" y="0"/>
                    <a:pt x="1270593" y="10059"/>
                    <a:pt x="1270593" y="22467"/>
                  </a:cubicBezTo>
                  <a:lnTo>
                    <a:pt x="1270593" y="1593948"/>
                  </a:lnTo>
                  <a:cubicBezTo>
                    <a:pt x="1270593" y="1599907"/>
                    <a:pt x="1268226" y="1605621"/>
                    <a:pt x="1264013" y="1609835"/>
                  </a:cubicBezTo>
                  <a:cubicBezTo>
                    <a:pt x="1259799" y="1614048"/>
                    <a:pt x="1254085" y="1616415"/>
                    <a:pt x="1248126" y="1616415"/>
                  </a:cubicBezTo>
                  <a:lnTo>
                    <a:pt x="22467" y="1616415"/>
                  </a:lnTo>
                  <a:cubicBezTo>
                    <a:pt x="10059" y="1616415"/>
                    <a:pt x="0" y="1606356"/>
                    <a:pt x="0" y="1593948"/>
                  </a:cubicBezTo>
                  <a:lnTo>
                    <a:pt x="0" y="22467"/>
                  </a:lnTo>
                  <a:cubicBezTo>
                    <a:pt x="0" y="10059"/>
                    <a:pt x="10059" y="0"/>
                    <a:pt x="22467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70593" cy="16640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62821" y="2603067"/>
            <a:ext cx="4824284" cy="6137326"/>
            <a:chOff x="0" y="0"/>
            <a:chExt cx="1270593" cy="161641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70593" cy="1616415"/>
            </a:xfrm>
            <a:custGeom>
              <a:avLst/>
              <a:gdLst/>
              <a:ahLst/>
              <a:cxnLst/>
              <a:rect l="l" t="t" r="r" b="b"/>
              <a:pathLst>
                <a:path w="1270593" h="1616415">
                  <a:moveTo>
                    <a:pt x="22467" y="0"/>
                  </a:moveTo>
                  <a:lnTo>
                    <a:pt x="1248126" y="0"/>
                  </a:lnTo>
                  <a:cubicBezTo>
                    <a:pt x="1260534" y="0"/>
                    <a:pt x="1270593" y="10059"/>
                    <a:pt x="1270593" y="22467"/>
                  </a:cubicBezTo>
                  <a:lnTo>
                    <a:pt x="1270593" y="1593948"/>
                  </a:lnTo>
                  <a:cubicBezTo>
                    <a:pt x="1270593" y="1599907"/>
                    <a:pt x="1268226" y="1605621"/>
                    <a:pt x="1264013" y="1609835"/>
                  </a:cubicBezTo>
                  <a:cubicBezTo>
                    <a:pt x="1259799" y="1614048"/>
                    <a:pt x="1254085" y="1616415"/>
                    <a:pt x="1248126" y="1616415"/>
                  </a:cubicBezTo>
                  <a:lnTo>
                    <a:pt x="22467" y="1616415"/>
                  </a:lnTo>
                  <a:cubicBezTo>
                    <a:pt x="10059" y="1616415"/>
                    <a:pt x="0" y="1606356"/>
                    <a:pt x="0" y="1593948"/>
                  </a:cubicBezTo>
                  <a:lnTo>
                    <a:pt x="0" y="22467"/>
                  </a:lnTo>
                  <a:cubicBezTo>
                    <a:pt x="0" y="10059"/>
                    <a:pt x="10059" y="0"/>
                    <a:pt x="22467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270593" cy="16640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600895" y="2603067"/>
            <a:ext cx="4824284" cy="6137326"/>
            <a:chOff x="0" y="0"/>
            <a:chExt cx="1270593" cy="16164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70593" cy="1616415"/>
            </a:xfrm>
            <a:custGeom>
              <a:avLst/>
              <a:gdLst/>
              <a:ahLst/>
              <a:cxnLst/>
              <a:rect l="l" t="t" r="r" b="b"/>
              <a:pathLst>
                <a:path w="1270593" h="1616415">
                  <a:moveTo>
                    <a:pt x="22467" y="0"/>
                  </a:moveTo>
                  <a:lnTo>
                    <a:pt x="1248126" y="0"/>
                  </a:lnTo>
                  <a:cubicBezTo>
                    <a:pt x="1260534" y="0"/>
                    <a:pt x="1270593" y="10059"/>
                    <a:pt x="1270593" y="22467"/>
                  </a:cubicBezTo>
                  <a:lnTo>
                    <a:pt x="1270593" y="1593948"/>
                  </a:lnTo>
                  <a:cubicBezTo>
                    <a:pt x="1270593" y="1599907"/>
                    <a:pt x="1268226" y="1605621"/>
                    <a:pt x="1264013" y="1609835"/>
                  </a:cubicBezTo>
                  <a:cubicBezTo>
                    <a:pt x="1259799" y="1614048"/>
                    <a:pt x="1254085" y="1616415"/>
                    <a:pt x="1248126" y="1616415"/>
                  </a:cubicBezTo>
                  <a:lnTo>
                    <a:pt x="22467" y="1616415"/>
                  </a:lnTo>
                  <a:cubicBezTo>
                    <a:pt x="10059" y="1616415"/>
                    <a:pt x="0" y="1606356"/>
                    <a:pt x="0" y="1593948"/>
                  </a:cubicBezTo>
                  <a:lnTo>
                    <a:pt x="0" y="22467"/>
                  </a:lnTo>
                  <a:cubicBezTo>
                    <a:pt x="0" y="10059"/>
                    <a:pt x="10059" y="0"/>
                    <a:pt x="22467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270593" cy="16640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8056458" y="3935397"/>
            <a:ext cx="1997640" cy="1208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42"/>
              </a:lnSpc>
              <a:spcBef>
                <a:spcPct val="0"/>
              </a:spcBef>
            </a:pPr>
            <a:r>
              <a:rPr lang="en-US" sz="8790" u="none" strike="noStrike">
                <a:solidFill>
                  <a:srgbClr val="7797ED"/>
                </a:solidFill>
                <a:latin typeface="Paytone One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21093" y="5667482"/>
            <a:ext cx="4468371" cy="382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199"/>
              </a:lnSpc>
            </a:pPr>
            <a:r>
              <a:rPr lang="en-US" sz="2237">
                <a:solidFill>
                  <a:srgbClr val="FFFFFF"/>
                </a:solidFill>
                <a:latin typeface="Lato Bold"/>
              </a:rPr>
              <a:t>Code Duplication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64066" y="3935397"/>
            <a:ext cx="1997640" cy="1208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42"/>
              </a:lnSpc>
              <a:spcBef>
                <a:spcPct val="0"/>
              </a:spcBef>
            </a:pPr>
            <a:r>
              <a:rPr lang="en-US" sz="8790">
                <a:solidFill>
                  <a:srgbClr val="7797ED"/>
                </a:solidFill>
                <a:latin typeface="Paytone One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925496" y="3935397"/>
            <a:ext cx="1997640" cy="1208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42"/>
              </a:lnSpc>
              <a:spcBef>
                <a:spcPct val="0"/>
              </a:spcBef>
            </a:pPr>
            <a:r>
              <a:rPr lang="en-US" sz="8790" u="none" strike="noStrike">
                <a:solidFill>
                  <a:srgbClr val="7797ED"/>
                </a:solidFill>
                <a:latin typeface="Paytone One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5667482"/>
            <a:ext cx="4468371" cy="382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199"/>
              </a:lnSpc>
            </a:pPr>
            <a:r>
              <a:rPr lang="en-US" sz="2237">
                <a:solidFill>
                  <a:srgbClr val="FFFFFF"/>
                </a:solidFill>
                <a:latin typeface="Lato Bold"/>
              </a:rPr>
              <a:t>Complexity of Class Components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778852" y="5667482"/>
            <a:ext cx="4468371" cy="382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199"/>
              </a:lnSpc>
            </a:pPr>
            <a:r>
              <a:rPr lang="en-US" sz="2237">
                <a:solidFill>
                  <a:srgbClr val="FFFFFF"/>
                </a:solidFill>
                <a:latin typeface="Lato Bold"/>
              </a:rPr>
              <a:t>Difficulty in Reusing Logic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A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1975" y="2679758"/>
            <a:ext cx="15804050" cy="10287000"/>
          </a:xfrm>
          <a:custGeom>
            <a:avLst/>
            <a:gdLst/>
            <a:ahLst/>
            <a:cxnLst/>
            <a:rect l="l" t="t" r="r" b="b"/>
            <a:pathLst>
              <a:path w="15804050" h="10287000">
                <a:moveTo>
                  <a:pt x="0" y="0"/>
                </a:moveTo>
                <a:lnTo>
                  <a:pt x="15804050" y="0"/>
                </a:lnTo>
                <a:lnTo>
                  <a:pt x="158040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94974" y="535223"/>
            <a:ext cx="13621281" cy="1609788"/>
          </a:xfrm>
          <a:custGeom>
            <a:avLst/>
            <a:gdLst/>
            <a:ahLst/>
            <a:cxnLst/>
            <a:rect l="l" t="t" r="r" b="b"/>
            <a:pathLst>
              <a:path w="13621281" h="1609788">
                <a:moveTo>
                  <a:pt x="0" y="0"/>
                </a:moveTo>
                <a:lnTo>
                  <a:pt x="13621281" y="0"/>
                </a:lnTo>
                <a:lnTo>
                  <a:pt x="13621281" y="1609788"/>
                </a:lnTo>
                <a:lnTo>
                  <a:pt x="0" y="16097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10328255" y="535223"/>
            <a:ext cx="13621281" cy="1609788"/>
          </a:xfrm>
          <a:custGeom>
            <a:avLst/>
            <a:gdLst/>
            <a:ahLst/>
            <a:cxnLst/>
            <a:rect l="l" t="t" r="r" b="b"/>
            <a:pathLst>
              <a:path w="13621281" h="1609788">
                <a:moveTo>
                  <a:pt x="13621281" y="1609788"/>
                </a:moveTo>
                <a:lnTo>
                  <a:pt x="0" y="1609788"/>
                </a:lnTo>
                <a:lnTo>
                  <a:pt x="0" y="0"/>
                </a:lnTo>
                <a:lnTo>
                  <a:pt x="13621281" y="0"/>
                </a:lnTo>
                <a:lnTo>
                  <a:pt x="13621281" y="160978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965656" y="4343882"/>
            <a:ext cx="6356689" cy="5619552"/>
          </a:xfrm>
          <a:custGeom>
            <a:avLst/>
            <a:gdLst/>
            <a:ahLst/>
            <a:cxnLst/>
            <a:rect l="l" t="t" r="r" b="b"/>
            <a:pathLst>
              <a:path w="6356689" h="5619552">
                <a:moveTo>
                  <a:pt x="0" y="0"/>
                </a:moveTo>
                <a:lnTo>
                  <a:pt x="6356688" y="0"/>
                </a:lnTo>
                <a:lnTo>
                  <a:pt x="6356688" y="5619552"/>
                </a:lnTo>
                <a:lnTo>
                  <a:pt x="0" y="56195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5187" t="-17320" r="-18035" b="-17180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604902" y="535223"/>
            <a:ext cx="5434698" cy="1325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353"/>
              </a:lnSpc>
              <a:spcBef>
                <a:spcPct val="0"/>
              </a:spcBef>
            </a:pPr>
            <a:r>
              <a:rPr lang="en-US" sz="8700" dirty="0">
                <a:solidFill>
                  <a:srgbClr val="FFCA04"/>
                </a:solidFill>
                <a:latin typeface="Paytone One"/>
              </a:rPr>
              <a:t>EXAMPLE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A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448362" y="3431386"/>
            <a:ext cx="10012008" cy="3424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446"/>
              </a:lnSpc>
              <a:spcBef>
                <a:spcPct val="0"/>
              </a:spcBef>
            </a:pPr>
            <a:r>
              <a:rPr lang="en-US" sz="11299">
                <a:solidFill>
                  <a:srgbClr val="FFCA04"/>
                </a:solidFill>
                <a:latin typeface="Paytone One"/>
              </a:rPr>
              <a:t>REACT HOOKS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7973611" cy="10287000"/>
            <a:chOff x="0" y="0"/>
            <a:chExt cx="10631481" cy="1371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alphaModFix amt="47000"/>
            </a:blip>
            <a:srcRect t="6995" b="6995"/>
            <a:stretch>
              <a:fillRect/>
            </a:stretch>
          </p:blipFill>
          <p:spPr>
            <a:xfrm>
              <a:off x="0" y="0"/>
              <a:ext cx="10631481" cy="13716000"/>
            </a:xfrm>
            <a:prstGeom prst="rect">
              <a:avLst/>
            </a:prstGeom>
          </p:spPr>
        </p:pic>
      </p:grpSp>
      <p:sp>
        <p:nvSpPr>
          <p:cNvPr id="5" name="Freeform 5"/>
          <p:cNvSpPr/>
          <p:nvPr/>
        </p:nvSpPr>
        <p:spPr>
          <a:xfrm rot="-5400000">
            <a:off x="12448133" y="-8452958"/>
            <a:ext cx="11679733" cy="11679733"/>
          </a:xfrm>
          <a:custGeom>
            <a:avLst/>
            <a:gdLst/>
            <a:ahLst/>
            <a:cxnLst/>
            <a:rect l="l" t="t" r="r" b="b"/>
            <a:pathLst>
              <a:path w="11679733" h="11679733">
                <a:moveTo>
                  <a:pt x="0" y="0"/>
                </a:moveTo>
                <a:lnTo>
                  <a:pt x="11679734" y="0"/>
                </a:lnTo>
                <a:lnTo>
                  <a:pt x="11679734" y="11679733"/>
                </a:lnTo>
                <a:lnTo>
                  <a:pt x="0" y="11679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>
            <a:off x="7973611" y="7434176"/>
            <a:ext cx="11679733" cy="11679733"/>
          </a:xfrm>
          <a:custGeom>
            <a:avLst/>
            <a:gdLst/>
            <a:ahLst/>
            <a:cxnLst/>
            <a:rect l="l" t="t" r="r" b="b"/>
            <a:pathLst>
              <a:path w="11679733" h="11679733">
                <a:moveTo>
                  <a:pt x="0" y="0"/>
                </a:moveTo>
                <a:lnTo>
                  <a:pt x="11679733" y="0"/>
                </a:lnTo>
                <a:lnTo>
                  <a:pt x="11679733" y="11679733"/>
                </a:lnTo>
                <a:lnTo>
                  <a:pt x="0" y="116797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3242350">
            <a:off x="-1905490" y="5594554"/>
            <a:ext cx="6408517" cy="6408517"/>
          </a:xfrm>
          <a:custGeom>
            <a:avLst/>
            <a:gdLst/>
            <a:ahLst/>
            <a:cxnLst/>
            <a:rect l="l" t="t" r="r" b="b"/>
            <a:pathLst>
              <a:path w="6408517" h="6408517">
                <a:moveTo>
                  <a:pt x="0" y="0"/>
                </a:moveTo>
                <a:lnTo>
                  <a:pt x="6408517" y="0"/>
                </a:lnTo>
                <a:lnTo>
                  <a:pt x="6408517" y="6408517"/>
                </a:lnTo>
                <a:lnTo>
                  <a:pt x="0" y="64085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594534" y="2669390"/>
            <a:ext cx="9128332" cy="4948220"/>
          </a:xfrm>
          <a:custGeom>
            <a:avLst/>
            <a:gdLst/>
            <a:ahLst/>
            <a:cxnLst/>
            <a:rect l="l" t="t" r="r" b="b"/>
            <a:pathLst>
              <a:path w="9128332" h="4948220">
                <a:moveTo>
                  <a:pt x="0" y="0"/>
                </a:moveTo>
                <a:lnTo>
                  <a:pt x="9128331" y="0"/>
                </a:lnTo>
                <a:lnTo>
                  <a:pt x="9128331" y="4948220"/>
                </a:lnTo>
                <a:lnTo>
                  <a:pt x="0" y="49482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6570" t="-18750" r="-406" b="-12750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A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00814" y="7220412"/>
            <a:ext cx="4823268" cy="4940032"/>
          </a:xfrm>
          <a:custGeom>
            <a:avLst/>
            <a:gdLst/>
            <a:ahLst/>
            <a:cxnLst/>
            <a:rect l="l" t="t" r="r" b="b"/>
            <a:pathLst>
              <a:path w="4823268" h="4940032">
                <a:moveTo>
                  <a:pt x="0" y="0"/>
                </a:moveTo>
                <a:lnTo>
                  <a:pt x="4823268" y="0"/>
                </a:lnTo>
                <a:lnTo>
                  <a:pt x="4823268" y="4940032"/>
                </a:lnTo>
                <a:lnTo>
                  <a:pt x="0" y="4940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272964" y="-1737694"/>
            <a:ext cx="4823268" cy="4940032"/>
          </a:xfrm>
          <a:custGeom>
            <a:avLst/>
            <a:gdLst/>
            <a:ahLst/>
            <a:cxnLst/>
            <a:rect l="l" t="t" r="r" b="b"/>
            <a:pathLst>
              <a:path w="4823268" h="4940032">
                <a:moveTo>
                  <a:pt x="0" y="0"/>
                </a:moveTo>
                <a:lnTo>
                  <a:pt x="4823268" y="0"/>
                </a:lnTo>
                <a:lnTo>
                  <a:pt x="4823268" y="4940033"/>
                </a:lnTo>
                <a:lnTo>
                  <a:pt x="0" y="49400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767906">
            <a:off x="951245" y="633418"/>
            <a:ext cx="1271847" cy="2057400"/>
          </a:xfrm>
          <a:custGeom>
            <a:avLst/>
            <a:gdLst/>
            <a:ahLst/>
            <a:cxnLst/>
            <a:rect l="l" t="t" r="r" b="b"/>
            <a:pathLst>
              <a:path w="1271847" h="2057400">
                <a:moveTo>
                  <a:pt x="0" y="0"/>
                </a:moveTo>
                <a:lnTo>
                  <a:pt x="1271847" y="0"/>
                </a:lnTo>
                <a:lnTo>
                  <a:pt x="127184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663999" y="3338169"/>
            <a:ext cx="4824284" cy="1053466"/>
            <a:chOff x="0" y="0"/>
            <a:chExt cx="1270593" cy="2774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70593" cy="277456"/>
            </a:xfrm>
            <a:custGeom>
              <a:avLst/>
              <a:gdLst/>
              <a:ahLst/>
              <a:cxnLst/>
              <a:rect l="l" t="t" r="r" b="b"/>
              <a:pathLst>
                <a:path w="1270593" h="277456">
                  <a:moveTo>
                    <a:pt x="22467" y="0"/>
                  </a:moveTo>
                  <a:lnTo>
                    <a:pt x="1248126" y="0"/>
                  </a:lnTo>
                  <a:cubicBezTo>
                    <a:pt x="1260534" y="0"/>
                    <a:pt x="1270593" y="10059"/>
                    <a:pt x="1270593" y="22467"/>
                  </a:cubicBezTo>
                  <a:lnTo>
                    <a:pt x="1270593" y="254989"/>
                  </a:lnTo>
                  <a:cubicBezTo>
                    <a:pt x="1270593" y="267397"/>
                    <a:pt x="1260534" y="277456"/>
                    <a:pt x="1248126" y="277456"/>
                  </a:cubicBezTo>
                  <a:lnTo>
                    <a:pt x="22467" y="277456"/>
                  </a:lnTo>
                  <a:cubicBezTo>
                    <a:pt x="16508" y="277456"/>
                    <a:pt x="10794" y="275089"/>
                    <a:pt x="6580" y="270876"/>
                  </a:cubicBezTo>
                  <a:cubicBezTo>
                    <a:pt x="2367" y="266662"/>
                    <a:pt x="0" y="260948"/>
                    <a:pt x="0" y="254989"/>
                  </a:cubicBezTo>
                  <a:lnTo>
                    <a:pt x="0" y="22467"/>
                  </a:lnTo>
                  <a:cubicBezTo>
                    <a:pt x="0" y="10059"/>
                    <a:pt x="10059" y="0"/>
                    <a:pt x="22467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70593" cy="325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3535459" y="5723680"/>
            <a:ext cx="107558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6272561" y="3864806"/>
            <a:ext cx="139143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6272561" y="7579406"/>
            <a:ext cx="139143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4611047" y="3864902"/>
            <a:ext cx="74529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4611047" y="7582362"/>
            <a:ext cx="74529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flipV="1">
            <a:off x="4611047" y="3845852"/>
            <a:ext cx="19050" cy="3755656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5375081" y="3409151"/>
            <a:ext cx="911502" cy="91150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305BCE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375081" y="7145757"/>
            <a:ext cx="911502" cy="911502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305BCE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663999" y="7003793"/>
            <a:ext cx="4824284" cy="1053466"/>
            <a:chOff x="0" y="0"/>
            <a:chExt cx="1270593" cy="27745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70593" cy="277456"/>
            </a:xfrm>
            <a:custGeom>
              <a:avLst/>
              <a:gdLst/>
              <a:ahLst/>
              <a:cxnLst/>
              <a:rect l="l" t="t" r="r" b="b"/>
              <a:pathLst>
                <a:path w="1270593" h="277456">
                  <a:moveTo>
                    <a:pt x="22467" y="0"/>
                  </a:moveTo>
                  <a:lnTo>
                    <a:pt x="1248126" y="0"/>
                  </a:lnTo>
                  <a:cubicBezTo>
                    <a:pt x="1260534" y="0"/>
                    <a:pt x="1270593" y="10059"/>
                    <a:pt x="1270593" y="22467"/>
                  </a:cubicBezTo>
                  <a:lnTo>
                    <a:pt x="1270593" y="254989"/>
                  </a:lnTo>
                  <a:cubicBezTo>
                    <a:pt x="1270593" y="267397"/>
                    <a:pt x="1260534" y="277456"/>
                    <a:pt x="1248126" y="277456"/>
                  </a:cubicBezTo>
                  <a:lnTo>
                    <a:pt x="22467" y="277456"/>
                  </a:lnTo>
                  <a:cubicBezTo>
                    <a:pt x="16508" y="277456"/>
                    <a:pt x="10794" y="275089"/>
                    <a:pt x="6580" y="270876"/>
                  </a:cubicBezTo>
                  <a:cubicBezTo>
                    <a:pt x="2367" y="266662"/>
                    <a:pt x="0" y="260948"/>
                    <a:pt x="0" y="254989"/>
                  </a:cubicBezTo>
                  <a:lnTo>
                    <a:pt x="0" y="22467"/>
                  </a:lnTo>
                  <a:cubicBezTo>
                    <a:pt x="0" y="10059"/>
                    <a:pt x="10059" y="0"/>
                    <a:pt x="22467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270593" cy="325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67905" y="754583"/>
            <a:ext cx="5747895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353"/>
              </a:lnSpc>
              <a:spcBef>
                <a:spcPct val="0"/>
              </a:spcBef>
            </a:pPr>
            <a:r>
              <a:rPr lang="en-US" sz="8700" dirty="0">
                <a:solidFill>
                  <a:srgbClr val="FFCA04"/>
                </a:solidFill>
                <a:latin typeface="Paytone One"/>
              </a:rPr>
              <a:t>USESTATE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91364" y="5356488"/>
            <a:ext cx="1403765" cy="627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199"/>
              </a:lnSpc>
              <a:spcBef>
                <a:spcPct val="0"/>
              </a:spcBef>
            </a:pPr>
            <a:r>
              <a:rPr lang="en-US" sz="3636">
                <a:solidFill>
                  <a:srgbClr val="FFFFFF"/>
                </a:solidFill>
                <a:latin typeface="Paytone One"/>
              </a:rPr>
              <a:t>STATE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726470" y="3497614"/>
            <a:ext cx="208724" cy="620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199"/>
              </a:lnSpc>
              <a:spcBef>
                <a:spcPct val="0"/>
              </a:spcBef>
            </a:pPr>
            <a:r>
              <a:rPr lang="en-US" sz="3636">
                <a:solidFill>
                  <a:srgbClr val="FFFFFF"/>
                </a:solidFill>
                <a:latin typeface="Paytone One"/>
              </a:rPr>
              <a:t>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711226" y="7253270"/>
            <a:ext cx="239211" cy="620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199"/>
              </a:lnSpc>
              <a:spcBef>
                <a:spcPct val="0"/>
              </a:spcBef>
            </a:pPr>
            <a:r>
              <a:rPr lang="en-US" sz="3636">
                <a:solidFill>
                  <a:srgbClr val="FFFFFF"/>
                </a:solidFill>
                <a:latin typeface="Paytone One"/>
              </a:rPr>
              <a:t>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967860" y="3483237"/>
            <a:ext cx="4294427" cy="677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2738"/>
              </a:lnSpc>
            </a:pPr>
            <a:r>
              <a:rPr lang="en-US" sz="1914">
                <a:solidFill>
                  <a:srgbClr val="FFFFFF"/>
                </a:solidFill>
                <a:latin typeface="Lato"/>
              </a:rPr>
              <a:t>The value of state lies in its ability to store  information within an application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854861" y="7195941"/>
            <a:ext cx="4520423" cy="677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2738"/>
              </a:lnSpc>
            </a:pPr>
            <a:r>
              <a:rPr lang="en-US" sz="1914">
                <a:solidFill>
                  <a:srgbClr val="FFFFFF"/>
                </a:solidFill>
                <a:latin typeface="Lato"/>
              </a:rPr>
              <a:t>The state setter enables dynamic updates and synchronization of state change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280141" y="2547071"/>
            <a:ext cx="1349259" cy="610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"/>
              </a:rPr>
              <a:t>Value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311873" y="8438258"/>
            <a:ext cx="131752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"/>
              </a:rPr>
              <a:t>Setter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A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1975" y="2679758"/>
            <a:ext cx="15804050" cy="10287000"/>
          </a:xfrm>
          <a:custGeom>
            <a:avLst/>
            <a:gdLst/>
            <a:ahLst/>
            <a:cxnLst/>
            <a:rect l="l" t="t" r="r" b="b"/>
            <a:pathLst>
              <a:path w="15804050" h="10287000">
                <a:moveTo>
                  <a:pt x="0" y="0"/>
                </a:moveTo>
                <a:lnTo>
                  <a:pt x="15804050" y="0"/>
                </a:lnTo>
                <a:lnTo>
                  <a:pt x="158040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94974" y="535223"/>
            <a:ext cx="13621281" cy="1609788"/>
          </a:xfrm>
          <a:custGeom>
            <a:avLst/>
            <a:gdLst/>
            <a:ahLst/>
            <a:cxnLst/>
            <a:rect l="l" t="t" r="r" b="b"/>
            <a:pathLst>
              <a:path w="13621281" h="1609788">
                <a:moveTo>
                  <a:pt x="0" y="0"/>
                </a:moveTo>
                <a:lnTo>
                  <a:pt x="13621281" y="0"/>
                </a:lnTo>
                <a:lnTo>
                  <a:pt x="13621281" y="1609788"/>
                </a:lnTo>
                <a:lnTo>
                  <a:pt x="0" y="16097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10328255" y="535223"/>
            <a:ext cx="13621281" cy="1609788"/>
          </a:xfrm>
          <a:custGeom>
            <a:avLst/>
            <a:gdLst/>
            <a:ahLst/>
            <a:cxnLst/>
            <a:rect l="l" t="t" r="r" b="b"/>
            <a:pathLst>
              <a:path w="13621281" h="1609788">
                <a:moveTo>
                  <a:pt x="13621281" y="1609788"/>
                </a:moveTo>
                <a:lnTo>
                  <a:pt x="0" y="1609788"/>
                </a:lnTo>
                <a:lnTo>
                  <a:pt x="0" y="0"/>
                </a:lnTo>
                <a:lnTo>
                  <a:pt x="13621281" y="0"/>
                </a:lnTo>
                <a:lnTo>
                  <a:pt x="13621281" y="160978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297132" y="535223"/>
            <a:ext cx="3904267" cy="1325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353"/>
              </a:lnSpc>
              <a:spcBef>
                <a:spcPct val="0"/>
              </a:spcBef>
            </a:pPr>
            <a:r>
              <a:rPr lang="en-US" sz="8700" dirty="0">
                <a:solidFill>
                  <a:srgbClr val="FFCA04"/>
                </a:solidFill>
                <a:latin typeface="Paytone One"/>
              </a:rPr>
              <a:t>USAGE</a:t>
            </a:r>
          </a:p>
        </p:txBody>
      </p:sp>
      <p:sp>
        <p:nvSpPr>
          <p:cNvPr id="6" name="Freeform 6"/>
          <p:cNvSpPr/>
          <p:nvPr/>
        </p:nvSpPr>
        <p:spPr>
          <a:xfrm>
            <a:off x="5191824" y="5143500"/>
            <a:ext cx="7904351" cy="4133311"/>
          </a:xfrm>
          <a:custGeom>
            <a:avLst/>
            <a:gdLst/>
            <a:ahLst/>
            <a:cxnLst/>
            <a:rect l="l" t="t" r="r" b="b"/>
            <a:pathLst>
              <a:path w="7904351" h="4133311">
                <a:moveTo>
                  <a:pt x="0" y="0"/>
                </a:moveTo>
                <a:lnTo>
                  <a:pt x="7904352" y="0"/>
                </a:lnTo>
                <a:lnTo>
                  <a:pt x="7904352" y="4133311"/>
                </a:lnTo>
                <a:lnTo>
                  <a:pt x="0" y="41333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619" t="-33096" r="-16558" b="-31597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A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2758" y="2184914"/>
            <a:ext cx="7768773" cy="7073386"/>
          </a:xfrm>
          <a:custGeom>
            <a:avLst/>
            <a:gdLst/>
            <a:ahLst/>
            <a:cxnLst/>
            <a:rect l="l" t="t" r="r" b="b"/>
            <a:pathLst>
              <a:path w="7768773" h="7073386">
                <a:moveTo>
                  <a:pt x="0" y="0"/>
                </a:moveTo>
                <a:lnTo>
                  <a:pt x="7768772" y="0"/>
                </a:lnTo>
                <a:lnTo>
                  <a:pt x="7768772" y="7073386"/>
                </a:lnTo>
                <a:lnTo>
                  <a:pt x="0" y="70733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861784" y="2323489"/>
            <a:ext cx="7941527" cy="6796236"/>
          </a:xfrm>
          <a:custGeom>
            <a:avLst/>
            <a:gdLst/>
            <a:ahLst/>
            <a:cxnLst/>
            <a:rect l="l" t="t" r="r" b="b"/>
            <a:pathLst>
              <a:path w="7941527" h="6796236">
                <a:moveTo>
                  <a:pt x="0" y="0"/>
                </a:moveTo>
                <a:lnTo>
                  <a:pt x="7941527" y="0"/>
                </a:lnTo>
                <a:lnTo>
                  <a:pt x="7941527" y="6796236"/>
                </a:lnTo>
                <a:lnTo>
                  <a:pt x="0" y="67962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023862" y="754583"/>
            <a:ext cx="10606538" cy="1325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353"/>
              </a:lnSpc>
              <a:spcBef>
                <a:spcPct val="0"/>
              </a:spcBef>
            </a:pPr>
            <a:r>
              <a:rPr lang="en-US" sz="8700" dirty="0">
                <a:solidFill>
                  <a:srgbClr val="FFCA04"/>
                </a:solidFill>
                <a:latin typeface="Paytone One"/>
              </a:rPr>
              <a:t>DIFFERENCE MADE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491900" y="5269358"/>
            <a:ext cx="1029514" cy="809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16"/>
              </a:lnSpc>
            </a:pPr>
            <a:r>
              <a:rPr lang="en-US" sz="4726">
                <a:solidFill>
                  <a:srgbClr val="FFCA04"/>
                </a:solidFill>
                <a:latin typeface="Open Sans"/>
              </a:rPr>
              <a:t>==&gt;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253</Words>
  <Application>Microsoft Office PowerPoint</Application>
  <PresentationFormat>Custom</PresentationFormat>
  <Paragraphs>66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Open Sans</vt:lpstr>
      <vt:lpstr>Lato</vt:lpstr>
      <vt:lpstr>Arial</vt:lpstr>
      <vt:lpstr>Paytone One</vt:lpstr>
      <vt:lpstr>Paytone One Bold</vt:lpstr>
      <vt:lpstr>Calibri</vt:lpstr>
      <vt:lpstr>Lato Bold</vt:lpstr>
      <vt:lpstr>Lato Semi-Bold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Geometric Abstract Introduction to HTML Tutorial</dc:title>
  <cp:lastModifiedBy>Salmen Abbes</cp:lastModifiedBy>
  <cp:revision>2</cp:revision>
  <dcterms:created xsi:type="dcterms:W3CDTF">2006-08-16T00:00:00Z</dcterms:created>
  <dcterms:modified xsi:type="dcterms:W3CDTF">2024-03-28T02:00:12Z</dcterms:modified>
  <dc:identifier>DAGAwDyfC8s</dc:identifier>
</cp:coreProperties>
</file>